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TEACHING</a:t>
            </a:r>
          </a:p>
          <a:p>
            <a:r>
              <a:t>This week children learn that they do not need to be ashamed of the gospel, that everyone needs Jesus Christ to be forgiven, and that baptism begins a new life as a follower of Jesus.</a:t>
            </a:r>
          </a:p>
          <a:p/>
          <a:p>
            <a:r>
              <a:t>SCRIPTURE (KJV)</a:t>
            </a:r>
          </a:p>
          <a:p>
            <a:r>
              <a:t>Romans 6:3–4</a:t>
            </a:r>
          </a:p>
          <a:p>
            <a:r>
              <a:t>3 Know ye not, that so many of us as were baptized into Jesus Christ were baptized into his death?</a:t>
            </a:r>
          </a:p>
          <a:p>
            <a:r>
              <a:t>4 Therefore we are buried with him by baptism into death: that like as Christ was raised up from the dead by the glory of the Father, even so we also should walk in newness of life.</a:t>
            </a:r>
          </a:p>
          <a:p/>
          <a:p>
            <a:r>
              <a:t>DISCUSSION</a:t>
            </a:r>
          </a:p>
          <a:p>
            <a:r>
              <a:t>• What do you love about the gospel?</a:t>
            </a:r>
          </a:p>
          <a:p>
            <a:r>
              <a:t>• What happens when we are baptized?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TEACHING</a:t>
            </a:r>
          </a:p>
          <a:p>
            <a:r>
              <a:t>Explain that ashamed means embarrassed. Paul was never embarrassed about Jesus and His gospel; he was happy to tell everyone. Help children practice sharing one thing they believe about Jesus.</a:t>
            </a:r>
          </a:p>
          <a:p/>
          <a:p>
            <a:r>
              <a:t>SCRIPTURE (KJV)</a:t>
            </a:r>
          </a:p>
          <a:p>
            <a:r>
              <a:t>Romans 1:16</a:t>
            </a:r>
          </a:p>
          <a:p>
            <a:r>
              <a:t>16 For I am not ashamed of the gospel of Christ: for it is the power of God unto salvation to every one that believeth; to the Jew first, and also to the Greek.</a:t>
            </a:r>
          </a:p>
          <a:p/>
          <a:p>
            <a:r>
              <a:t>DISCUSSION (questions quoted from the manual)</a:t>
            </a:r>
          </a:p>
          <a:p>
            <a:r>
              <a:t>• “How do we act when we’re ashamed?”</a:t>
            </a:r>
          </a:p>
          <a:p>
            <a:r>
              <a:t>• “How do we act when we’re not ashamed?”</a:t>
            </a:r>
          </a:p>
          <a:p>
            <a:r>
              <a:t>• “What can we do to show that we’re not ashamed of Jesus and His gospel?”</a:t>
            </a:r>
          </a:p>
          <a:p>
            <a:r>
              <a:t>• “What can we do to show that we have faith in Jesus Christ?”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TEACHING</a:t>
            </a:r>
          </a:p>
          <a:p>
            <a:r>
              <a:t>Explain that everyone makes mistakes, even grown-ups. Jesus loves us and made it possible for us to be forgiven when we repent. Talk about how it feels to say sorry and be forgiven.</a:t>
            </a:r>
          </a:p>
          <a:p/>
          <a:p>
            <a:r>
              <a:t>SCRIPTURE (KJV)</a:t>
            </a:r>
          </a:p>
          <a:p>
            <a:r>
              <a:t>Romans 3:23–24</a:t>
            </a:r>
          </a:p>
          <a:p>
            <a:r>
              <a:t>23 For all have sinned, and come short of the glory of God;</a:t>
            </a:r>
          </a:p>
          <a:p>
            <a:r>
              <a:t>24 Being justified freely by his grace through the redemption that is in Christ Jesus:</a:t>
            </a:r>
          </a:p>
          <a:p/>
          <a:p>
            <a:r>
              <a:t>DISCUSSION (questions quoted from the manual)</a:t>
            </a:r>
          </a:p>
          <a:p>
            <a:r>
              <a:t>• “What can we do together with the Savior that we cannot do by ourselves?”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TEACHING</a:t>
            </a:r>
          </a:p>
          <a:p>
            <a:r>
              <a:t>Show a picture of a baptism. Explain that when we are baptized, it is like starting a brand-new life following Jesus. Talk about promises we make at baptism and how children can prepare.</a:t>
            </a:r>
          </a:p>
          <a:p/>
          <a:p>
            <a:r>
              <a:t>SCRIPTURE (KJV)</a:t>
            </a:r>
          </a:p>
          <a:p>
            <a:r>
              <a:t>Romans 6:3–4</a:t>
            </a:r>
          </a:p>
          <a:p>
            <a:r>
              <a:t>3 Know ye not, that so many of us as were baptized into Jesus Christ were baptized into his death?</a:t>
            </a:r>
          </a:p>
          <a:p>
            <a:r>
              <a:t>4 Therefore we are buried with him by baptism into death: that like as Christ was raised up from the dead by the glory of the Father, even so we also should walk in newness of life.</a:t>
            </a:r>
          </a:p>
          <a:p/>
          <a:p>
            <a:r>
              <a:t>DISCUSSION (questions quoted from the manual)</a:t>
            </a:r>
          </a:p>
          <a:p>
            <a:r>
              <a:t>• “How is being baptized similar to death and resurrection?”</a:t>
            </a:r>
          </a:p>
          <a:p>
            <a:r>
              <a:t>• “How has your baptism covenant helped you become more like Jesus Christ?”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TEACHING</a:t>
            </a:r>
          </a:p>
          <a:p>
            <a:r>
              <a:t>Paul was not ashamed of the gospel. Invite children to tell a friend one thing they love about it.</a:t>
            </a:r>
          </a:p>
          <a:p/>
          <a:p>
            <a:r>
              <a:t>SCRIPTURE (KJV)</a:t>
            </a:r>
          </a:p>
          <a:p>
            <a:r>
              <a:t>Romans 1:16</a:t>
            </a:r>
          </a:p>
          <a:p>
            <a:r>
              <a:t>16 For I am not ashamed of the gospel of Christ: for it is the power of God unto salvation to every one that believeth; to the Jew first, and also to the Greek.</a:t>
            </a:r>
          </a:p>
          <a:p/>
          <a:p>
            <a:r>
              <a:t>DISCUSSION</a:t>
            </a:r>
          </a:p>
          <a:p>
            <a:r>
              <a:t>• What do you love about the gospel?</a:t>
            </a:r>
          </a:p>
          <a:p>
            <a:r>
              <a:t>• Who will you tell?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tle_bg_w32_composi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52499" cy="6858000"/>
          </a:xfrm>
          <a:prstGeom prst="rect">
            <a:avLst/>
          </a:prstGeom>
          <a:solidFill>
            <a:srgbClr val="6B27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52499" y="0"/>
            <a:ext cx="31750" cy="6858000"/>
          </a:xfrm>
          <a:prstGeom prst="rect">
            <a:avLst/>
          </a:prstGeom>
          <a:solidFill>
            <a:srgbClr val="B08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714500" y="1587499"/>
            <a:ext cx="8890000" cy="25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 spc="200">
                <a:solidFill>
                  <a:srgbClr val="9C7A43"/>
                </a:solidFill>
                <a:latin typeface="Calibri"/>
              </a:rPr>
              <a:t>COME, FOLLOW ME  ·  FOR CHILDREN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904999"/>
            <a:ext cx="8890000" cy="63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 i="0">
                <a:solidFill>
                  <a:srgbClr val="3B2A1E"/>
                </a:solidFill>
                <a:latin typeface="Georgia"/>
              </a:rPr>
              <a:t>The Power of God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540000"/>
            <a:ext cx="8890000" cy="63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 i="0">
                <a:solidFill>
                  <a:srgbClr val="3B2A1E"/>
                </a:solidFill>
                <a:latin typeface="Georgia"/>
              </a:rPr>
              <a:t>unto Salvation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1714500" y="3333749"/>
            <a:ext cx="698500" cy="31750"/>
          </a:xfrm>
          <a:prstGeom prst="rect">
            <a:avLst/>
          </a:prstGeom>
          <a:solidFill>
            <a:srgbClr val="9C7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714500" y="3587749"/>
            <a:ext cx="8890000" cy="349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 i="0">
                <a:solidFill>
                  <a:srgbClr val="3B2A1E"/>
                </a:solidFill>
                <a:latin typeface="Calibri"/>
              </a:rPr>
              <a:t>August 2–8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937000"/>
            <a:ext cx="8890000" cy="31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5A4636"/>
                </a:solidFill>
                <a:latin typeface="Calibri"/>
              </a:rPr>
              <a:t>Romans 1–6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52499" cy="6858000"/>
          </a:xfrm>
          <a:prstGeom prst="rect">
            <a:avLst/>
          </a:prstGeom>
          <a:solidFill>
            <a:srgbClr val="6B27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499" y="0"/>
            <a:ext cx="31750" cy="6858000"/>
          </a:xfrm>
          <a:prstGeom prst="rect">
            <a:avLst/>
          </a:prstGeom>
          <a:solidFill>
            <a:srgbClr val="B08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04695" y="1188720"/>
            <a:ext cx="9281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spc="200">
                <a:solidFill>
                  <a:srgbClr val="A67C4E"/>
                </a:solidFill>
                <a:latin typeface="Calibri"/>
              </a:rPr>
              <a:t>ROMANS 1:16–17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4695" y="1600200"/>
            <a:ext cx="9281160" cy="137160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 i="0">
                <a:solidFill>
                  <a:srgbClr val="3A2E28"/>
                </a:solidFill>
                <a:latin typeface="Georgia"/>
              </a:rPr>
              <a:t>Not ashamed of the gospel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4695" y="3200400"/>
            <a:ext cx="1097280" cy="27432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04695" y="3474720"/>
            <a:ext cx="89611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 i="0">
                <a:solidFill>
                  <a:srgbClr val="554A42"/>
                </a:solidFill>
                <a:latin typeface="Calibri"/>
              </a:rPr>
              <a:t>I can be happy to share what I believe about Jesus.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4695" y="4480560"/>
            <a:ext cx="45720" cy="685800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24735" y="4480560"/>
            <a:ext cx="8778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i="1">
                <a:solidFill>
                  <a:srgbClr val="3A2E28"/>
                </a:solidFill>
                <a:latin typeface="Georgia"/>
              </a:rPr>
              <a:t>“For I am not ashamed of the gospel of Christ.”</a:t>
            </a:r>
          </a:p>
          <a:p>
            <a:pPr>
              <a:spcBef>
                <a:spcPts val="800"/>
              </a:spcBef>
            </a:pPr>
            <a:r>
              <a:rPr sz="1400" b="1" spc="100">
                <a:solidFill>
                  <a:srgbClr val="8C7D70"/>
                </a:solidFill>
                <a:latin typeface="Calibri"/>
              </a:rPr>
              <a:t>ROMANS 1:16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52499" cy="6858000"/>
          </a:xfrm>
          <a:prstGeom prst="rect">
            <a:avLst/>
          </a:prstGeom>
          <a:solidFill>
            <a:srgbClr val="6B27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499" y="0"/>
            <a:ext cx="31750" cy="6858000"/>
          </a:xfrm>
          <a:prstGeom prst="rect">
            <a:avLst/>
          </a:prstGeom>
          <a:solidFill>
            <a:srgbClr val="B08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04695" y="1188720"/>
            <a:ext cx="9281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spc="200">
                <a:solidFill>
                  <a:srgbClr val="A67C4E"/>
                </a:solidFill>
                <a:latin typeface="Calibri"/>
              </a:rPr>
              <a:t>ROMANS 3:23–24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4695" y="1600200"/>
            <a:ext cx="9281160" cy="137160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 i="0">
                <a:solidFill>
                  <a:srgbClr val="3A2E28"/>
                </a:solidFill>
                <a:latin typeface="Georgia"/>
              </a:rPr>
              <a:t>We all need Jesus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4695" y="3200400"/>
            <a:ext cx="1097280" cy="27432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04695" y="3474720"/>
            <a:ext cx="89611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 i="0">
                <a:solidFill>
                  <a:srgbClr val="554A42"/>
                </a:solidFill>
                <a:latin typeface="Calibri"/>
              </a:rPr>
              <a:t>Everyone makes mistakes, and Jesus helps us be forgiven.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4695" y="4480560"/>
            <a:ext cx="45720" cy="685800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24735" y="4480560"/>
            <a:ext cx="8778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i="1">
                <a:solidFill>
                  <a:srgbClr val="3A2E28"/>
                </a:solidFill>
                <a:latin typeface="Georgia"/>
              </a:rPr>
              <a:t>“For all have sinned, and come short of the glory of God.”</a:t>
            </a:r>
          </a:p>
          <a:p>
            <a:pPr>
              <a:spcBef>
                <a:spcPts val="800"/>
              </a:spcBef>
            </a:pPr>
            <a:r>
              <a:rPr sz="1400" b="1" spc="100">
                <a:solidFill>
                  <a:srgbClr val="8C7D70"/>
                </a:solidFill>
                <a:latin typeface="Calibri"/>
              </a:rPr>
              <a:t>ROMANS 3:23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52499" cy="6858000"/>
          </a:xfrm>
          <a:prstGeom prst="rect">
            <a:avLst/>
          </a:prstGeom>
          <a:solidFill>
            <a:srgbClr val="6B27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499" y="0"/>
            <a:ext cx="31750" cy="6858000"/>
          </a:xfrm>
          <a:prstGeom prst="rect">
            <a:avLst/>
          </a:prstGeom>
          <a:solidFill>
            <a:srgbClr val="B08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904695" y="1188720"/>
            <a:ext cx="9281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spc="200">
                <a:solidFill>
                  <a:srgbClr val="A67C4E"/>
                </a:solidFill>
                <a:latin typeface="Calibri"/>
              </a:rPr>
              <a:t>ROMANS 6:1–11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4695" y="1600200"/>
            <a:ext cx="9281160" cy="137160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 i="0">
                <a:solidFill>
                  <a:srgbClr val="3A2E28"/>
                </a:solidFill>
                <a:latin typeface="Georgia"/>
              </a:rPr>
              <a:t>Baptism begins a new life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4695" y="3200400"/>
            <a:ext cx="1097280" cy="27432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04695" y="3474720"/>
            <a:ext cx="89611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 i="0">
                <a:solidFill>
                  <a:srgbClr val="554A42"/>
                </a:solidFill>
                <a:latin typeface="Calibri"/>
              </a:rPr>
              <a:t>When I am baptized, I promise to follow Jesus.</a:t>
            </a:r>
          </a:p>
        </p:txBody>
      </p:sp>
      <p:sp>
        <p:nvSpPr>
          <p:cNvPr id="8" name="Rectangle 7"/>
          <p:cNvSpPr/>
          <p:nvPr/>
        </p:nvSpPr>
        <p:spPr>
          <a:xfrm>
            <a:off x="1904695" y="4480560"/>
            <a:ext cx="45720" cy="685800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24735" y="4480560"/>
            <a:ext cx="8778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i="1">
                <a:solidFill>
                  <a:srgbClr val="3A2E28"/>
                </a:solidFill>
                <a:latin typeface="Georgia"/>
              </a:rPr>
              <a:t>“Even so we also should walk in newness of life.”</a:t>
            </a:r>
          </a:p>
          <a:p>
            <a:pPr>
              <a:spcBef>
                <a:spcPts val="800"/>
              </a:spcBef>
            </a:pPr>
            <a:r>
              <a:rPr sz="1400" b="1" spc="100">
                <a:solidFill>
                  <a:srgbClr val="8C7D70"/>
                </a:solidFill>
                <a:latin typeface="Calibri"/>
              </a:rPr>
              <a:t>ROMANS 6:4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0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52499" cy="6858000"/>
          </a:xfrm>
          <a:prstGeom prst="rect">
            <a:avLst/>
          </a:prstGeom>
          <a:solidFill>
            <a:srgbClr val="6B27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499" y="0"/>
            <a:ext cx="31750" cy="6858000"/>
          </a:xfrm>
          <a:prstGeom prst="rect">
            <a:avLst/>
          </a:prstGeom>
          <a:solidFill>
            <a:srgbClr val="B08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691640" y="1554480"/>
            <a:ext cx="9829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 i="0" spc="250">
                <a:solidFill>
                  <a:srgbClr val="A67C4E"/>
                </a:solidFill>
                <a:latin typeface="Calibri"/>
              </a:rPr>
              <a:t>ROMANS 1:16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40" y="2103120"/>
            <a:ext cx="9829800" cy="1828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3000" b="0" i="1">
                <a:solidFill>
                  <a:srgbClr val="3A2E28"/>
                </a:solidFill>
                <a:latin typeface="Georgia"/>
              </a:rPr>
              <a:t>“For I am not ashamed of the gospel of Christ.”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6057900" y="4251960"/>
            <a:ext cx="1097280" cy="27432"/>
          </a:xfrm>
          <a:prstGeom prst="rect">
            <a:avLst/>
          </a:prstGeom>
          <a:solidFill>
            <a:srgbClr val="A67C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4540" y="4572000"/>
            <a:ext cx="91440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2200" b="0" i="0">
                <a:solidFill>
                  <a:srgbClr val="554A42"/>
                </a:solidFill>
                <a:latin typeface="Calibri"/>
              </a:rPr>
              <a:t>Tell a friend one thing you love about the gospel.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